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60" r:id="rId4"/>
    <p:sldId id="265" r:id="rId5"/>
    <p:sldId id="266" r:id="rId6"/>
    <p:sldId id="267" r:id="rId7"/>
    <p:sldId id="276" r:id="rId8"/>
    <p:sldId id="275" r:id="rId9"/>
    <p:sldId id="277" r:id="rId10"/>
    <p:sldId id="279" r:id="rId11"/>
    <p:sldId id="278" r:id="rId12"/>
    <p:sldId id="261" r:id="rId13"/>
    <p:sldId id="262" r:id="rId14"/>
    <p:sldId id="263" r:id="rId15"/>
    <p:sldId id="268" r:id="rId16"/>
    <p:sldId id="269" r:id="rId17"/>
    <p:sldId id="271" r:id="rId18"/>
    <p:sldId id="270" r:id="rId19"/>
    <p:sldId id="272" r:id="rId20"/>
    <p:sldId id="273" r:id="rId21"/>
    <p:sldId id="274" r:id="rId22"/>
    <p:sldId id="280" r:id="rId23"/>
    <p:sldId id="281" r:id="rId24"/>
    <p:sldId id="283" r:id="rId25"/>
    <p:sldId id="282" r:id="rId26"/>
  </p:sldIdLst>
  <p:sldSz cx="9144000" cy="5143500" type="screen16x9"/>
  <p:notesSz cx="7099300" cy="102235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 varScale="1">
        <p:scale>
          <a:sx n="130" d="100"/>
          <a:sy n="130" d="100"/>
        </p:scale>
        <p:origin x="-99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l">
              <a:defRPr sz="13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r">
              <a:defRPr sz="1300"/>
            </a:lvl1pPr>
            <a:extLst/>
          </a:lstStyle>
          <a:p>
            <a:fld id="{A8ADFD5B-A66C-449C-B6E8-FB716D07777D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6763"/>
            <a:ext cx="681355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84" tIns="49492" rIns="98984" bIns="49492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56163"/>
            <a:ext cx="5679440" cy="4600575"/>
          </a:xfrm>
          <a:prstGeom prst="rect">
            <a:avLst/>
          </a:prstGeom>
        </p:spPr>
        <p:txBody>
          <a:bodyPr vert="horz" lIns="98984" tIns="49492" rIns="98984" bIns="49492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l">
              <a:defRPr sz="13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r">
              <a:defRPr sz="13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2938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Basic business building   Where do you want to be in 2015?      PERSONALITY SHAPES.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Triangles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Triangles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Different in doTERRA 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err="1" smtClean="0"/>
              <a:t>Backoffice</a:t>
            </a:r>
            <a:r>
              <a:rPr lang="en-US" baseline="0" dirty="0" smtClean="0"/>
              <a:t> graphic tree.  Triangle – orders occasionally.   Square – less than 100PV LRP.    Circle – 100PV LRP.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Why 100PV LRP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LRP 1 - 15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16 – 28 Month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After 28 Month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Changing your order.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Building </a:t>
            </a:r>
            <a:r>
              <a:rPr lang="en-US" smtClean="0"/>
              <a:t>a team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Circles, squares, squiggles, triangles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Starting a team – Power of 3.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What will you do next?      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Changing your order.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Changing your order.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What will you do next?      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Circles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Squares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Squiggles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Triangles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Circles, squares, squiggles, triangles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Triangles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Triangles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10/31/2021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en-US" smtClean="0"/>
              <a:pPr/>
              <a:t>10/31/2021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lang="en-US" smtClean="0"/>
              <a:pPr/>
              <a:t>10/31/2021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10/31/2021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10/31/2021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lang="en-US" smtClean="0"/>
              <a:pPr/>
              <a:t>10/31/2021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lang="en-US" smtClean="0"/>
              <a:pPr/>
              <a:t>10/31/2021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lang="en-US" smtClean="0"/>
              <a:pPr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10/31/2021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10/31/2021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algn="ctr"/>
            <a:r>
              <a:rPr lang="en-US" dirty="0" smtClean="0"/>
              <a:t>Basic business building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>
            <a:extLst/>
          </a:lstStyle>
          <a:p>
            <a:pPr algn="ctr"/>
            <a:r>
              <a:rPr lang="en-US" dirty="0" smtClean="0"/>
              <a:t>How to identify what your customer will do?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57422" y="500048"/>
            <a:ext cx="642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 smtClean="0"/>
              <a:t>Where do you want to be in 2022?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077200" cy="1047750"/>
          </a:xfrm>
        </p:spPr>
        <p:txBody>
          <a:bodyPr anchor="b">
            <a:normAutofit fontScale="90000"/>
          </a:bodyPr>
          <a:lstStyle>
            <a:extLst/>
          </a:lstStyle>
          <a:p>
            <a:r>
              <a:rPr lang="en-US" dirty="0" smtClean="0"/>
              <a:t>How to know your SQUIGGLE customer</a:t>
            </a:r>
            <a:endParaRPr lang="en-US" sz="3200" dirty="0"/>
          </a:p>
        </p:txBody>
      </p:sp>
      <p:sp>
        <p:nvSpPr>
          <p:cNvPr id="7" name="Rectangle 2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8282880" cy="3531840"/>
          </a:xfrm>
        </p:spPr>
        <p:txBody>
          <a:bodyPr anchor="ctr">
            <a:normAutofit/>
          </a:bodyPr>
          <a:lstStyle>
            <a:extLst/>
          </a:lstStyle>
          <a:p>
            <a:pPr marL="274320" lvl="1"/>
            <a:r>
              <a:rPr lang="en-AU" altLang="x-none" dirty="0" smtClean="0"/>
              <a:t>Always arrive on time </a:t>
            </a:r>
          </a:p>
          <a:p>
            <a:pPr marL="274320" lvl="1"/>
            <a:r>
              <a:rPr lang="en-AU" altLang="x-none" dirty="0" smtClean="0"/>
              <a:t>Usually public meeting, but may be their place</a:t>
            </a:r>
            <a:endParaRPr lang="en-AU" altLang="x-none" dirty="0"/>
          </a:p>
          <a:p>
            <a:pPr marL="274320" lvl="1"/>
            <a:r>
              <a:rPr lang="en-AU" altLang="x-none" dirty="0" smtClean="0"/>
              <a:t>Meeting for 30 minutes to 1 hour </a:t>
            </a:r>
          </a:p>
          <a:p>
            <a:pPr marL="274320" lvl="1"/>
            <a:r>
              <a:rPr lang="en-AU" altLang="x-none" dirty="0"/>
              <a:t>I</a:t>
            </a:r>
            <a:r>
              <a:rPr lang="en-AU" altLang="x-none" dirty="0" smtClean="0"/>
              <a:t>mmediate decision at meeting usually</a:t>
            </a:r>
            <a:endParaRPr lang="en-AU" altLang="x-none" dirty="0"/>
          </a:p>
        </p:txBody>
      </p:sp>
    </p:spTree>
    <p:extLst>
      <p:ext uri="{BB962C8B-B14F-4D97-AF65-F5344CB8AC3E}">
        <p14:creationId xmlns:p14="http://schemas.microsoft.com/office/powerpoint/2010/main" xmlns="" val="39832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077200" cy="1047750"/>
          </a:xfrm>
        </p:spPr>
        <p:txBody>
          <a:bodyPr anchor="b">
            <a:normAutofit fontScale="90000"/>
          </a:bodyPr>
          <a:lstStyle>
            <a:extLst/>
          </a:lstStyle>
          <a:p>
            <a:r>
              <a:rPr lang="en-US" dirty="0" smtClean="0"/>
              <a:t>How to know your TRIANGLE customer</a:t>
            </a:r>
            <a:endParaRPr lang="en-US" sz="3200" dirty="0"/>
          </a:p>
        </p:txBody>
      </p:sp>
      <p:sp>
        <p:nvSpPr>
          <p:cNvPr id="7" name="Rectangle 2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8282880" cy="3531840"/>
          </a:xfrm>
        </p:spPr>
        <p:txBody>
          <a:bodyPr anchor="ctr">
            <a:normAutofit/>
          </a:bodyPr>
          <a:lstStyle>
            <a:extLst/>
          </a:lstStyle>
          <a:p>
            <a:pPr marL="274320" lvl="1"/>
            <a:r>
              <a:rPr lang="en-AU" altLang="x-none" dirty="0" smtClean="0"/>
              <a:t>Always arrive10 minutes </a:t>
            </a:r>
            <a:r>
              <a:rPr lang="en-AU" altLang="x-none" dirty="0"/>
              <a:t>early </a:t>
            </a:r>
            <a:endParaRPr lang="en-AU" altLang="x-none" dirty="0" smtClean="0"/>
          </a:p>
          <a:p>
            <a:pPr marL="274320" lvl="1"/>
            <a:r>
              <a:rPr lang="en-AU" altLang="x-none" dirty="0" smtClean="0"/>
              <a:t>Always a formal </a:t>
            </a:r>
            <a:r>
              <a:rPr lang="en-AU" altLang="x-none" dirty="0"/>
              <a:t>meeting </a:t>
            </a:r>
            <a:r>
              <a:rPr lang="en-AU" altLang="x-none" dirty="0" smtClean="0"/>
              <a:t>at their place</a:t>
            </a:r>
          </a:p>
          <a:p>
            <a:pPr marL="274320" lvl="1"/>
            <a:r>
              <a:rPr lang="en-AU" dirty="0" smtClean="0"/>
              <a:t>Meeting for 20 minutes maximum </a:t>
            </a:r>
          </a:p>
          <a:p>
            <a:pPr marL="274320" lvl="1"/>
            <a:r>
              <a:rPr lang="en-AU" dirty="0"/>
              <a:t>I</a:t>
            </a:r>
            <a:r>
              <a:rPr lang="en-AU" dirty="0" smtClean="0"/>
              <a:t>mmediate decision at meeting usually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68145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8109" y="411510"/>
            <a:ext cx="7506457" cy="24482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1680" y="3507854"/>
            <a:ext cx="7382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>
                <a:latin typeface="Arial" pitchFamily="34" charset="0"/>
                <a:cs typeface="Arial" pitchFamily="34" charset="0"/>
              </a:rPr>
              <a:t>dōTERRA DIFFERENT USE OF SYMBOLS </a:t>
            </a:r>
            <a:endParaRPr lang="en-A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AU" dirty="0" smtClean="0">
                <a:latin typeface="Arial" pitchFamily="34" charset="0"/>
                <a:cs typeface="Arial" pitchFamily="34" charset="0"/>
              </a:rPr>
              <a:t>dōTERRA Back Office Graphic Tree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838" y="1308100"/>
            <a:ext cx="8554086" cy="2919834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 flipV="1">
            <a:off x="1403648" y="2931790"/>
            <a:ext cx="144016" cy="1296144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3568" y="4227934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rgbClr val="00B050"/>
                </a:solidFill>
              </a:rPr>
              <a:t>TRIANGLE – Not on LRP – Only orders occasionally</a:t>
            </a:r>
            <a:endParaRPr lang="en-AU" sz="2400" b="1" dirty="0">
              <a:solidFill>
                <a:srgbClr val="00B05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339752" y="2931790"/>
            <a:ext cx="0" cy="129614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3568" y="4227934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rgbClr val="FF0000"/>
                </a:solidFill>
              </a:rPr>
              <a:t>SQUARE – On LRP but orders less than 100PV</a:t>
            </a:r>
            <a:endParaRPr lang="en-AU" sz="2400" b="1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899592" y="1635646"/>
            <a:ext cx="4248472" cy="252028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15816" y="4227934"/>
            <a:ext cx="5991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CIRCLE – On LRP and orders over 100PV</a:t>
            </a:r>
            <a:endParaRPr lang="en-A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7" grpId="0"/>
      <p:bldP spid="17" grpId="1"/>
      <p:bldP spid="20" grpId="0"/>
      <p:bldP spid="2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Why 100PV LRP?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275606"/>
            <a:ext cx="4896544" cy="3505200"/>
          </a:xfrm>
        </p:spPr>
        <p:txBody>
          <a:bodyPr>
            <a:normAutofit fontScale="92500" lnSpcReduction="10000"/>
          </a:bodyPr>
          <a:lstStyle>
            <a:extLst/>
          </a:lstStyle>
          <a:p>
            <a:pPr marL="274320" lvl="1"/>
            <a:r>
              <a:rPr lang="en-US" altLang="x-none" sz="3600" dirty="0" smtClean="0"/>
              <a:t>Over 100PV per month gives all compensation to Wellness Advocate</a:t>
            </a:r>
          </a:p>
          <a:p>
            <a:pPr marL="274320" lvl="1"/>
            <a:r>
              <a:rPr lang="en-US" altLang="x-none" sz="3600" dirty="0" smtClean="0"/>
              <a:t>Under 100PV only allows for </a:t>
            </a:r>
            <a:r>
              <a:rPr lang="en-US" altLang="x-none" sz="3600" dirty="0" err="1" smtClean="0"/>
              <a:t>Unilevel</a:t>
            </a:r>
            <a:endParaRPr lang="en-US" altLang="x-none" sz="3600" dirty="0" smtClean="0"/>
          </a:p>
          <a:p>
            <a:pPr marL="274320" lvl="1"/>
            <a:r>
              <a:rPr lang="en-US" altLang="x-none" sz="3600" dirty="0" smtClean="0"/>
              <a:t>Triangles block compensation</a:t>
            </a:r>
          </a:p>
          <a:p>
            <a:pPr marL="274320"/>
            <a:endParaRPr lang="en-US" dirty="0"/>
          </a:p>
        </p:txBody>
      </p:sp>
      <p:pic>
        <p:nvPicPr>
          <p:cNvPr id="1026" name="Picture 2" descr="http://thelightsomelife.com/wp-content/uploads/2012/10/Screen-Shot-2012-10-27-at-1.24.13-P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923678"/>
            <a:ext cx="356235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Why order LRP between 1 - 15?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275606"/>
            <a:ext cx="7992888" cy="3505200"/>
          </a:xfrm>
        </p:spPr>
        <p:txBody>
          <a:bodyPr>
            <a:normAutofit/>
          </a:bodyPr>
          <a:lstStyle>
            <a:extLst/>
          </a:lstStyle>
          <a:p>
            <a:pPr marL="274320" lvl="1"/>
            <a:r>
              <a:rPr lang="en-US" altLang="x-none" sz="3600" dirty="0" smtClean="0"/>
              <a:t>Option of Product of the month for 125PV – Announced on 1</a:t>
            </a:r>
            <a:r>
              <a:rPr lang="en-US" altLang="x-none" sz="3600" baseline="30000" dirty="0" smtClean="0"/>
              <a:t>st</a:t>
            </a:r>
            <a:r>
              <a:rPr lang="en-US" altLang="x-none" sz="3600" dirty="0" smtClean="0"/>
              <a:t> Month</a:t>
            </a:r>
          </a:p>
          <a:p>
            <a:pPr marL="274320" lvl="1"/>
            <a:r>
              <a:rPr lang="en-US" altLang="x-none" sz="3600" dirty="0" smtClean="0"/>
              <a:t>Up-line can calculate team volume before the end of the month</a:t>
            </a:r>
          </a:p>
          <a:p>
            <a:pPr marL="27432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036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16 – 28 of the month?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275606"/>
            <a:ext cx="7992888" cy="3505200"/>
          </a:xfrm>
        </p:spPr>
        <p:txBody>
          <a:bodyPr>
            <a:normAutofit/>
          </a:bodyPr>
          <a:lstStyle>
            <a:extLst/>
          </a:lstStyle>
          <a:p>
            <a:pPr marL="274320" lvl="1"/>
            <a:r>
              <a:rPr lang="en-US" altLang="x-none" sz="3600" dirty="0" smtClean="0"/>
              <a:t>Can still order LRP</a:t>
            </a:r>
          </a:p>
          <a:p>
            <a:pPr marL="274320" lvl="1"/>
            <a:r>
              <a:rPr lang="en-US" sz="3600" dirty="0" smtClean="0"/>
              <a:t>No Product of the month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353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After 28 of the month?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275606"/>
            <a:ext cx="7992888" cy="3505200"/>
          </a:xfrm>
        </p:spPr>
        <p:txBody>
          <a:bodyPr>
            <a:normAutofit/>
          </a:bodyPr>
          <a:lstStyle>
            <a:extLst/>
          </a:lstStyle>
          <a:p>
            <a:pPr marL="274320" lvl="1"/>
            <a:r>
              <a:rPr lang="en-US" altLang="x-none" sz="3600" dirty="0" smtClean="0"/>
              <a:t>Must do a Standard Order – points still allocated.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909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Changing your order!!!!!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275606"/>
            <a:ext cx="7992888" cy="3505200"/>
          </a:xfrm>
        </p:spPr>
        <p:txBody>
          <a:bodyPr>
            <a:normAutofit fontScale="92500" lnSpcReduction="10000"/>
          </a:bodyPr>
          <a:lstStyle>
            <a:extLst/>
          </a:lstStyle>
          <a:p>
            <a:pPr marL="274320" lvl="1"/>
            <a:r>
              <a:rPr lang="en-US" altLang="x-none" sz="3600" dirty="0" smtClean="0"/>
              <a:t>Not a good idea to change your order before the end of the month, once shipped</a:t>
            </a:r>
          </a:p>
          <a:p>
            <a:pPr marL="274320" lvl="1"/>
            <a:r>
              <a:rPr lang="en-US" altLang="x-none" sz="3600" dirty="0" smtClean="0"/>
              <a:t>But, if you do HAVE to change your order keep it over 100 LRP – this keeps you as a circle and entitles you to compensation</a:t>
            </a:r>
          </a:p>
          <a:p>
            <a:pPr marL="274320" lvl="1"/>
            <a:r>
              <a:rPr lang="en-US" sz="3600" dirty="0" smtClean="0"/>
              <a:t>Do not go back as a square (&lt;100PV) and lose many dollars in bonuses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90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algn="ctr"/>
            <a:r>
              <a:rPr lang="en-US" dirty="0" smtClean="0"/>
              <a:t>Where to from here?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>
            <a:extLst/>
          </a:lstStyle>
          <a:p>
            <a:pPr algn="ctr"/>
            <a:r>
              <a:rPr lang="en-US" dirty="0" smtClean="0"/>
              <a:t>BUILDING A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399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Personality Shapes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3886200" cy="3200400"/>
          </a:xfrm>
        </p:spPr>
        <p:txBody>
          <a:bodyPr anchor="ctr"/>
          <a:lstStyle>
            <a:extLst/>
          </a:lstStyle>
          <a:p>
            <a:pPr marL="274320" lvl="1"/>
            <a:r>
              <a:rPr lang="en-US" altLang="x-none" dirty="0" smtClean="0"/>
              <a:t>Circles</a:t>
            </a:r>
          </a:p>
          <a:p>
            <a:pPr marL="274320" lvl="1"/>
            <a:r>
              <a:rPr lang="en-US" dirty="0" smtClean="0"/>
              <a:t>Squares</a:t>
            </a:r>
          </a:p>
          <a:p>
            <a:pPr marL="274320" lvl="1"/>
            <a:r>
              <a:rPr lang="en-US" dirty="0" smtClean="0"/>
              <a:t>Squiggles</a:t>
            </a:r>
          </a:p>
          <a:p>
            <a:pPr marL="274320" lvl="1"/>
            <a:r>
              <a:rPr lang="en-US" dirty="0" smtClean="0"/>
              <a:t>Triangles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Starting to build?</a:t>
            </a:r>
            <a:endParaRPr lang="en-US" dirty="0"/>
          </a:p>
        </p:txBody>
      </p:sp>
      <p:sp>
        <p:nvSpPr>
          <p:cNvPr id="6" name="Rectangle 2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3530352" cy="3139412"/>
          </a:xfrm>
        </p:spPr>
        <p:txBody>
          <a:bodyPr anchor="ctr"/>
          <a:lstStyle>
            <a:extLst/>
          </a:lstStyle>
          <a:p>
            <a:pPr marL="274320" lvl="1"/>
            <a:r>
              <a:rPr lang="en-US" dirty="0" smtClean="0"/>
              <a:t>You must be on 100PV LRP</a:t>
            </a:r>
          </a:p>
          <a:p>
            <a:pPr marL="274320" lvl="1"/>
            <a:r>
              <a:rPr lang="en-US" dirty="0" smtClean="0"/>
              <a:t>You must have 3 team on 100PV LRP</a:t>
            </a:r>
          </a:p>
          <a:p>
            <a:pPr marL="274320" lvl="1"/>
            <a:r>
              <a:rPr lang="en-US" dirty="0" smtClean="0"/>
              <a:t>Team OV must be 600PV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63128" y="699542"/>
            <a:ext cx="964630" cy="15727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3008" y="2482425"/>
            <a:ext cx="859760" cy="12111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8912" y="2473557"/>
            <a:ext cx="714648" cy="121114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15256" y="156363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You 100PV</a:t>
            </a:r>
            <a:endParaRPr lang="en-A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285664" y="397023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100PV</a:t>
            </a:r>
            <a:endParaRPr lang="en-A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247897" y="3970230"/>
            <a:ext cx="879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100PV</a:t>
            </a:r>
            <a:endParaRPr lang="en-A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205066" y="3970230"/>
            <a:ext cx="871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100PV</a:t>
            </a:r>
            <a:endParaRPr lang="en-AU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2226" y="2454321"/>
            <a:ext cx="859760" cy="12111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8752" y="2455720"/>
            <a:ext cx="859760" cy="12111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49760" y="2455720"/>
            <a:ext cx="714648" cy="121114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211960" y="3970230"/>
            <a:ext cx="871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100PV</a:t>
            </a:r>
            <a:endParaRPr lang="en-A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194106" y="3970230"/>
            <a:ext cx="871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100PV</a:t>
            </a:r>
            <a:endParaRPr lang="en-A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452320" y="190189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FF0000"/>
                </a:solidFill>
              </a:rPr>
              <a:t>150PV</a:t>
            </a:r>
            <a:endParaRPr lang="en-AU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89094" y="436675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FF0000"/>
                </a:solidFill>
              </a:rPr>
              <a:t>150PV</a:t>
            </a:r>
            <a:endParaRPr lang="en-AU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72346" y="436675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FF0000"/>
                </a:solidFill>
              </a:rPr>
              <a:t>150PV</a:t>
            </a:r>
            <a:endParaRPr lang="en-AU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34319" y="436675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FF0000"/>
                </a:solidFill>
              </a:rPr>
              <a:t>150PV</a:t>
            </a:r>
            <a:endParaRPr lang="en-AU" b="1" dirty="0">
              <a:solidFill>
                <a:srgbClr val="FF00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7235690" y="1642377"/>
            <a:ext cx="1224136" cy="21185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933560" y="4048969"/>
            <a:ext cx="1224136" cy="21185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974616" y="4050988"/>
            <a:ext cx="1224136" cy="21185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046287" y="4050988"/>
            <a:ext cx="1224136" cy="21185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25984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algn="ctr"/>
            <a:r>
              <a:rPr lang="en-US" dirty="0" smtClean="0"/>
              <a:t>Where to from here?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>
            <a:extLst/>
          </a:lstStyle>
          <a:p>
            <a:pPr algn="ctr"/>
            <a:r>
              <a:rPr lang="en-US" dirty="0" smtClean="0"/>
              <a:t>WHAT WILL YOU DO NEXT?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63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Convert your customers to LRP!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275606"/>
            <a:ext cx="7992888" cy="3505200"/>
          </a:xfrm>
        </p:spPr>
        <p:txBody>
          <a:bodyPr>
            <a:normAutofit lnSpcReduction="10000"/>
          </a:bodyPr>
          <a:lstStyle>
            <a:extLst/>
          </a:lstStyle>
          <a:p>
            <a:pPr marL="274320" lvl="1"/>
            <a:r>
              <a:rPr lang="en-US" altLang="x-none" sz="3600" dirty="0" smtClean="0"/>
              <a:t>As soon as you </a:t>
            </a:r>
            <a:r>
              <a:rPr lang="en-US" altLang="x-none" sz="3600" dirty="0" err="1" smtClean="0"/>
              <a:t>enrol</a:t>
            </a:r>
            <a:r>
              <a:rPr lang="en-US" altLang="x-none" sz="3600" dirty="0" smtClean="0"/>
              <a:t> them up (or contact an existing customer) do a Wellness Consult</a:t>
            </a:r>
          </a:p>
          <a:p>
            <a:pPr marL="274320" lvl="1"/>
            <a:r>
              <a:rPr lang="en-AU" sz="3600" dirty="0" smtClean="0"/>
              <a:t>The Wellness Consult is included in the Live booklet in the Enrolment Pack</a:t>
            </a:r>
          </a:p>
          <a:p>
            <a:pPr marL="274320" lvl="1"/>
            <a:r>
              <a:rPr lang="en-AU" sz="3600" dirty="0" smtClean="0"/>
              <a:t>Takes approximately one hour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90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Convert your customers to LRP!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275606"/>
            <a:ext cx="7992888" cy="3505200"/>
          </a:xfrm>
        </p:spPr>
        <p:txBody>
          <a:bodyPr>
            <a:normAutofit/>
          </a:bodyPr>
          <a:lstStyle>
            <a:extLst/>
          </a:lstStyle>
          <a:p>
            <a:pPr marL="274320" lvl="1"/>
            <a:r>
              <a:rPr lang="en-AU" altLang="x-none" sz="3600" dirty="0" smtClean="0"/>
              <a:t>Can be done in person (BEST!), by Zoom or by phone. Use the whole Live book</a:t>
            </a:r>
          </a:p>
          <a:p>
            <a:pPr marL="274320" lvl="1"/>
            <a:r>
              <a:rPr lang="en-AU" sz="3600" dirty="0" smtClean="0"/>
              <a:t>Use the question sheet provided so you can ask the right questions</a:t>
            </a:r>
          </a:p>
          <a:p>
            <a:pPr marL="274320" lvl="1"/>
            <a:r>
              <a:rPr lang="en-AU" sz="3600" dirty="0" smtClean="0"/>
              <a:t>Do a follow up Consult one month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90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Wellness Consult</a:t>
            </a:r>
            <a:endParaRPr lang="en-US" dirty="0"/>
          </a:p>
        </p:txBody>
      </p:sp>
      <p:pic>
        <p:nvPicPr>
          <p:cNvPr id="1028" name="Picture 4" descr="D:\centr\Documents\doTerra\Types\wellness-consult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1785932"/>
            <a:ext cx="2161341" cy="2714644"/>
          </a:xfrm>
          <a:prstGeom prst="rect">
            <a:avLst/>
          </a:prstGeom>
          <a:noFill/>
        </p:spPr>
      </p:pic>
      <p:pic>
        <p:nvPicPr>
          <p:cNvPr id="1029" name="Picture 5" descr="D:\centr\Documents\doTerra\Types\wellness-consult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742"/>
            <a:ext cx="2216330" cy="3071834"/>
          </a:xfrm>
          <a:prstGeom prst="rect">
            <a:avLst/>
          </a:prstGeom>
          <a:noFill/>
        </p:spPr>
      </p:pic>
      <p:pic>
        <p:nvPicPr>
          <p:cNvPr id="1030" name="Picture 6" descr="D:\centr\Documents\doTerra\Types\wellness-consult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1428742"/>
            <a:ext cx="2203612" cy="3071834"/>
          </a:xfrm>
          <a:prstGeom prst="rect">
            <a:avLst/>
          </a:prstGeom>
          <a:noFill/>
        </p:spPr>
      </p:pic>
      <p:pic>
        <p:nvPicPr>
          <p:cNvPr id="1031" name="Picture 7" descr="D:\centr\Documents\doTerra\Types\wellness-consult-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1428742"/>
            <a:ext cx="2141051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algn="ctr"/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>
            <a:extLst/>
          </a:lstStyle>
          <a:p>
            <a:pPr algn="ctr"/>
            <a:r>
              <a:rPr lang="en-US" dirty="0" smtClean="0"/>
              <a:t>JUST GO AND DO IT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63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077200" cy="1047750"/>
          </a:xfrm>
        </p:spPr>
        <p:txBody>
          <a:bodyPr anchor="b">
            <a:normAutofit/>
          </a:bodyPr>
          <a:lstStyle>
            <a:extLst/>
          </a:lstStyle>
          <a:p>
            <a:r>
              <a:rPr lang="en-US" dirty="0" smtClean="0"/>
              <a:t>Circles – </a:t>
            </a:r>
            <a:r>
              <a:rPr lang="en-US" sz="3000" dirty="0" smtClean="0"/>
              <a:t>Supporter - Amiable</a:t>
            </a:r>
            <a:endParaRPr lang="en-US" sz="3000" dirty="0"/>
          </a:p>
        </p:txBody>
      </p:sp>
      <p:sp>
        <p:nvSpPr>
          <p:cNvPr id="6" name="Oval 5"/>
          <p:cNvSpPr/>
          <p:nvPr/>
        </p:nvSpPr>
        <p:spPr>
          <a:xfrm>
            <a:off x="6300192" y="1923678"/>
            <a:ext cx="2232248" cy="2160240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2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5186536" cy="3200400"/>
          </a:xfrm>
        </p:spPr>
        <p:txBody>
          <a:bodyPr anchor="ctr">
            <a:normAutofit fontScale="92500" lnSpcReduction="20000"/>
          </a:bodyPr>
          <a:lstStyle>
            <a:extLst/>
          </a:lstStyle>
          <a:p>
            <a:pPr marL="274320" lvl="1"/>
            <a:r>
              <a:rPr lang="en-AU" altLang="x-none" dirty="0" smtClean="0"/>
              <a:t>Needs to know why and how</a:t>
            </a:r>
            <a:endParaRPr lang="en-AU" altLang="x-none" dirty="0"/>
          </a:p>
          <a:p>
            <a:pPr marL="274320" lvl="1"/>
            <a:r>
              <a:rPr lang="en-AU" altLang="x-none" dirty="0" smtClean="0"/>
              <a:t>Dislikes risk, pressure or conflict</a:t>
            </a:r>
            <a:endParaRPr lang="en-AU" altLang="x-none" dirty="0"/>
          </a:p>
          <a:p>
            <a:pPr marL="274320" lvl="1"/>
            <a:r>
              <a:rPr lang="en-AU" altLang="x-none" dirty="0"/>
              <a:t>Caregiver/helpers</a:t>
            </a:r>
          </a:p>
          <a:p>
            <a:pPr marL="274320" lvl="1"/>
            <a:r>
              <a:rPr lang="en-AU" altLang="x-none" dirty="0"/>
              <a:t>Fun-loving</a:t>
            </a:r>
          </a:p>
          <a:p>
            <a:pPr marL="274320" lvl="1"/>
            <a:r>
              <a:rPr lang="en-AU" altLang="x-none" dirty="0"/>
              <a:t>Enjoy being with people</a:t>
            </a:r>
          </a:p>
          <a:p>
            <a:pPr marL="274320" lvl="1"/>
            <a:r>
              <a:rPr lang="en-AU" altLang="x-none" dirty="0"/>
              <a:t>Over-commit (hate to say "no")</a:t>
            </a:r>
          </a:p>
          <a:p>
            <a:pPr marL="274320" lvl="1"/>
            <a:r>
              <a:rPr lang="en-AU" altLang="x-none" dirty="0"/>
              <a:t>Worry too much</a:t>
            </a:r>
          </a:p>
          <a:p>
            <a:pPr marL="274320" lvl="1"/>
            <a:r>
              <a:rPr lang="en-AU" altLang="x-none" dirty="0"/>
              <a:t>Try too hard to please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077200" cy="1047750"/>
          </a:xfrm>
        </p:spPr>
        <p:txBody>
          <a:bodyPr anchor="b">
            <a:normAutofit/>
          </a:bodyPr>
          <a:lstStyle>
            <a:extLst/>
          </a:lstStyle>
          <a:p>
            <a:r>
              <a:rPr lang="en-US" dirty="0" smtClean="0"/>
              <a:t>Squares - </a:t>
            </a:r>
            <a:r>
              <a:rPr lang="en-US" sz="3200" dirty="0" smtClean="0"/>
              <a:t>Analyst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6444208" y="1995686"/>
            <a:ext cx="1944216" cy="2088232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2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5546576" cy="3200400"/>
          </a:xfrm>
        </p:spPr>
        <p:txBody>
          <a:bodyPr anchor="ctr">
            <a:normAutofit fontScale="77500" lnSpcReduction="20000"/>
          </a:bodyPr>
          <a:lstStyle>
            <a:extLst/>
          </a:lstStyle>
          <a:p>
            <a:pPr marL="274320" lvl="1"/>
            <a:r>
              <a:rPr lang="en-AU" altLang="x-none" dirty="0"/>
              <a:t>Don't like "touchy feely". Aren't used to having fun and don't have much time to waste! </a:t>
            </a:r>
          </a:p>
          <a:p>
            <a:pPr marL="274320" lvl="1"/>
            <a:r>
              <a:rPr lang="en-AU" altLang="x-none" dirty="0"/>
              <a:t>Loyal</a:t>
            </a:r>
          </a:p>
          <a:p>
            <a:pPr marL="274320" lvl="1"/>
            <a:r>
              <a:rPr lang="en-AU" altLang="x-none" dirty="0"/>
              <a:t>Hardworking</a:t>
            </a:r>
          </a:p>
          <a:p>
            <a:pPr marL="274320" lvl="1"/>
            <a:r>
              <a:rPr lang="en-AU" altLang="x-none" dirty="0"/>
              <a:t>Very organized</a:t>
            </a:r>
          </a:p>
          <a:p>
            <a:pPr marL="274320" lvl="1"/>
            <a:r>
              <a:rPr lang="en-AU" altLang="x-none" dirty="0"/>
              <a:t>Not fond of change</a:t>
            </a:r>
          </a:p>
          <a:p>
            <a:pPr marL="274320" lvl="1"/>
            <a:r>
              <a:rPr lang="en-AU" altLang="x-none" dirty="0"/>
              <a:t>Not the best team player/prefer to work alone</a:t>
            </a:r>
          </a:p>
          <a:p>
            <a:pPr marL="274320" lvl="1"/>
            <a:r>
              <a:rPr lang="en-AU" altLang="x-none" dirty="0"/>
              <a:t>Prone to view "fun" as unnecessary or as a </a:t>
            </a:r>
            <a:r>
              <a:rPr lang="en-AU" altLang="x-none" dirty="0" smtClean="0"/>
              <a:t>luxury</a:t>
            </a:r>
          </a:p>
          <a:p>
            <a:pPr marL="274320" lvl="1"/>
            <a:r>
              <a:rPr lang="en-AU" dirty="0" smtClean="0"/>
              <a:t>Detail Orientated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2395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077200" cy="1047750"/>
          </a:xfrm>
        </p:spPr>
        <p:txBody>
          <a:bodyPr anchor="b">
            <a:normAutofit/>
          </a:bodyPr>
          <a:lstStyle>
            <a:extLst/>
          </a:lstStyle>
          <a:p>
            <a:r>
              <a:rPr lang="en-US" dirty="0" smtClean="0"/>
              <a:t>Squiggles</a:t>
            </a:r>
            <a:endParaRPr lang="en-US" dirty="0"/>
          </a:p>
        </p:txBody>
      </p:sp>
      <p:sp>
        <p:nvSpPr>
          <p:cNvPr id="7" name="Rectangle 2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4754488" cy="3200400"/>
          </a:xfrm>
        </p:spPr>
        <p:txBody>
          <a:bodyPr anchor="ctr">
            <a:normAutofit fontScale="85000" lnSpcReduction="20000"/>
          </a:bodyPr>
          <a:lstStyle>
            <a:extLst/>
          </a:lstStyle>
          <a:p>
            <a:pPr marL="274320" lvl="1"/>
            <a:endParaRPr lang="en-AU" altLang="x-none" dirty="0"/>
          </a:p>
          <a:p>
            <a:pPr marL="274320" lvl="1"/>
            <a:r>
              <a:rPr lang="en-AU" altLang="x-none" dirty="0" smtClean="0"/>
              <a:t>Artistic/Creative – ideas people</a:t>
            </a:r>
            <a:endParaRPr lang="en-AU" altLang="x-none" dirty="0"/>
          </a:p>
          <a:p>
            <a:pPr marL="274320" lvl="1"/>
            <a:r>
              <a:rPr lang="en-AU" altLang="x-none" dirty="0" smtClean="0"/>
              <a:t>Dreamers</a:t>
            </a:r>
            <a:endParaRPr lang="en-AU" altLang="x-none" dirty="0"/>
          </a:p>
          <a:p>
            <a:pPr marL="274320" lvl="1"/>
            <a:r>
              <a:rPr lang="en-AU" altLang="x-none" dirty="0" smtClean="0"/>
              <a:t>Quick decision maker</a:t>
            </a:r>
            <a:endParaRPr lang="en-AU" altLang="x-none" dirty="0"/>
          </a:p>
          <a:p>
            <a:pPr marL="274320" lvl="1"/>
            <a:r>
              <a:rPr lang="en-AU" altLang="x-none" dirty="0" smtClean="0"/>
              <a:t>Enthusiastic</a:t>
            </a:r>
            <a:endParaRPr lang="en-AU" altLang="x-none" dirty="0"/>
          </a:p>
          <a:p>
            <a:pPr marL="274320" lvl="1"/>
            <a:r>
              <a:rPr lang="en-AU" altLang="x-none" dirty="0"/>
              <a:t>High energy</a:t>
            </a:r>
          </a:p>
          <a:p>
            <a:pPr marL="274320" lvl="1"/>
            <a:r>
              <a:rPr lang="en-AU" altLang="x-none" dirty="0"/>
              <a:t>Flexible/spontaneous will</a:t>
            </a:r>
          </a:p>
          <a:p>
            <a:pPr marL="274320" lvl="1"/>
            <a:r>
              <a:rPr lang="en-AU" altLang="x-none" dirty="0"/>
              <a:t>Easily distracted</a:t>
            </a:r>
          </a:p>
          <a:p>
            <a:pPr marL="274320" lvl="1"/>
            <a:r>
              <a:rPr lang="en-AU" altLang="x-none" dirty="0"/>
              <a:t>Often act or speak without thinking</a:t>
            </a:r>
            <a:endParaRPr lang="en-US" dirty="0" smtClean="0"/>
          </a:p>
        </p:txBody>
      </p:sp>
      <p:sp>
        <p:nvSpPr>
          <p:cNvPr id="9" name="Freeform 8"/>
          <p:cNvSpPr/>
          <p:nvPr/>
        </p:nvSpPr>
        <p:spPr>
          <a:xfrm>
            <a:off x="5436096" y="2427734"/>
            <a:ext cx="3283026" cy="1084051"/>
          </a:xfrm>
          <a:custGeom>
            <a:avLst/>
            <a:gdLst>
              <a:gd name="connsiteX0" fmla="*/ 0 w 3283026"/>
              <a:gd name="connsiteY0" fmla="*/ 246400 h 1084051"/>
              <a:gd name="connsiteX1" fmla="*/ 1013552 w 3283026"/>
              <a:gd name="connsiteY1" fmla="*/ 1083682 h 1084051"/>
              <a:gd name="connsiteX2" fmla="*/ 1685581 w 3283026"/>
              <a:gd name="connsiteY2" fmla="*/ 158265 h 1084051"/>
              <a:gd name="connsiteX3" fmla="*/ 2522863 w 3283026"/>
              <a:gd name="connsiteY3" fmla="*/ 378603 h 1084051"/>
              <a:gd name="connsiteX4" fmla="*/ 3051672 w 3283026"/>
              <a:gd name="connsiteY4" fmla="*/ 4029 h 1084051"/>
              <a:gd name="connsiteX5" fmla="*/ 3283026 w 3283026"/>
              <a:gd name="connsiteY5" fmla="*/ 213350 h 1084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3026" h="1084051">
                <a:moveTo>
                  <a:pt x="0" y="246400"/>
                </a:moveTo>
                <a:cubicBezTo>
                  <a:pt x="366311" y="672385"/>
                  <a:pt x="732622" y="1098371"/>
                  <a:pt x="1013552" y="1083682"/>
                </a:cubicBezTo>
                <a:cubicBezTo>
                  <a:pt x="1294482" y="1068993"/>
                  <a:pt x="1434029" y="275778"/>
                  <a:pt x="1685581" y="158265"/>
                </a:cubicBezTo>
                <a:cubicBezTo>
                  <a:pt x="1937133" y="40752"/>
                  <a:pt x="2295181" y="404309"/>
                  <a:pt x="2522863" y="378603"/>
                </a:cubicBezTo>
                <a:cubicBezTo>
                  <a:pt x="2750545" y="352897"/>
                  <a:pt x="2924978" y="31571"/>
                  <a:pt x="3051672" y="4029"/>
                </a:cubicBezTo>
                <a:cubicBezTo>
                  <a:pt x="3178366" y="-23513"/>
                  <a:pt x="3230696" y="94918"/>
                  <a:pt x="3283026" y="213350"/>
                </a:cubicBezTo>
              </a:path>
            </a:pathLst>
          </a:cu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67386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077200" cy="1047750"/>
          </a:xfrm>
        </p:spPr>
        <p:txBody>
          <a:bodyPr anchor="b">
            <a:normAutofit/>
          </a:bodyPr>
          <a:lstStyle>
            <a:extLst/>
          </a:lstStyle>
          <a:p>
            <a:r>
              <a:rPr lang="en-US" dirty="0" smtClean="0"/>
              <a:t>Triangles – </a:t>
            </a:r>
            <a:r>
              <a:rPr lang="en-US" sz="3200" dirty="0" smtClean="0"/>
              <a:t>Controller - Driver</a:t>
            </a:r>
            <a:endParaRPr lang="en-US" sz="3200" dirty="0"/>
          </a:p>
        </p:txBody>
      </p:sp>
      <p:sp>
        <p:nvSpPr>
          <p:cNvPr id="7" name="Rectangle 2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5618584" cy="3200400"/>
          </a:xfrm>
        </p:spPr>
        <p:txBody>
          <a:bodyPr anchor="ctr"/>
          <a:lstStyle>
            <a:extLst/>
          </a:lstStyle>
          <a:p>
            <a:pPr marL="274320" lvl="1"/>
            <a:r>
              <a:rPr lang="en-AU" altLang="x-none" dirty="0"/>
              <a:t>Take charge and move fast</a:t>
            </a:r>
          </a:p>
          <a:p>
            <a:pPr marL="274320" lvl="1"/>
            <a:r>
              <a:rPr lang="en-AU" altLang="x-none" dirty="0"/>
              <a:t>Bottom line/efficient</a:t>
            </a:r>
          </a:p>
          <a:p>
            <a:pPr marL="274320" lvl="1"/>
            <a:r>
              <a:rPr lang="en-AU" altLang="x-none" dirty="0"/>
              <a:t>Confident</a:t>
            </a:r>
          </a:p>
          <a:p>
            <a:pPr marL="274320" lvl="1"/>
            <a:r>
              <a:rPr lang="en-AU" altLang="x-none" dirty="0"/>
              <a:t>Very competitive</a:t>
            </a:r>
          </a:p>
          <a:p>
            <a:pPr marL="274320" lvl="1"/>
            <a:r>
              <a:rPr lang="en-AU" altLang="x-none" dirty="0"/>
              <a:t>Love to debate and argue</a:t>
            </a:r>
          </a:p>
          <a:p>
            <a:pPr marL="274320" lvl="1"/>
            <a:r>
              <a:rPr lang="en-AU" altLang="x-none" dirty="0"/>
              <a:t>Impatient/outspoken</a:t>
            </a:r>
            <a:endParaRPr lang="en-US" dirty="0" smtClean="0"/>
          </a:p>
        </p:txBody>
      </p:sp>
      <p:sp>
        <p:nvSpPr>
          <p:cNvPr id="9" name="Isosceles Triangle 8"/>
          <p:cNvSpPr/>
          <p:nvPr/>
        </p:nvSpPr>
        <p:spPr>
          <a:xfrm>
            <a:off x="6444208" y="1907728"/>
            <a:ext cx="2160240" cy="1728192"/>
          </a:xfrm>
          <a:prstGeom prst="triangle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81787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Personality Shapes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350762" y="3549400"/>
            <a:ext cx="648072" cy="651097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3331641" y="2208052"/>
            <a:ext cx="648072" cy="666074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reeform 7"/>
          <p:cNvSpPr/>
          <p:nvPr/>
        </p:nvSpPr>
        <p:spPr>
          <a:xfrm>
            <a:off x="4699793" y="3616970"/>
            <a:ext cx="839205" cy="542026"/>
          </a:xfrm>
          <a:custGeom>
            <a:avLst/>
            <a:gdLst>
              <a:gd name="connsiteX0" fmla="*/ 0 w 3283026"/>
              <a:gd name="connsiteY0" fmla="*/ 246400 h 1084051"/>
              <a:gd name="connsiteX1" fmla="*/ 1013552 w 3283026"/>
              <a:gd name="connsiteY1" fmla="*/ 1083682 h 1084051"/>
              <a:gd name="connsiteX2" fmla="*/ 1685581 w 3283026"/>
              <a:gd name="connsiteY2" fmla="*/ 158265 h 1084051"/>
              <a:gd name="connsiteX3" fmla="*/ 2522863 w 3283026"/>
              <a:gd name="connsiteY3" fmla="*/ 378603 h 1084051"/>
              <a:gd name="connsiteX4" fmla="*/ 3051672 w 3283026"/>
              <a:gd name="connsiteY4" fmla="*/ 4029 h 1084051"/>
              <a:gd name="connsiteX5" fmla="*/ 3283026 w 3283026"/>
              <a:gd name="connsiteY5" fmla="*/ 213350 h 1084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3026" h="1084051">
                <a:moveTo>
                  <a:pt x="0" y="246400"/>
                </a:moveTo>
                <a:cubicBezTo>
                  <a:pt x="366311" y="672385"/>
                  <a:pt x="732622" y="1098371"/>
                  <a:pt x="1013552" y="1083682"/>
                </a:cubicBezTo>
                <a:cubicBezTo>
                  <a:pt x="1294482" y="1068993"/>
                  <a:pt x="1434029" y="275778"/>
                  <a:pt x="1685581" y="158265"/>
                </a:cubicBezTo>
                <a:cubicBezTo>
                  <a:pt x="1937133" y="40752"/>
                  <a:pt x="2295181" y="404309"/>
                  <a:pt x="2522863" y="378603"/>
                </a:cubicBezTo>
                <a:cubicBezTo>
                  <a:pt x="2750545" y="352897"/>
                  <a:pt x="2924978" y="31571"/>
                  <a:pt x="3051672" y="4029"/>
                </a:cubicBezTo>
                <a:cubicBezTo>
                  <a:pt x="3178366" y="-23513"/>
                  <a:pt x="3230696" y="94918"/>
                  <a:pt x="3283026" y="213350"/>
                </a:cubicBezTo>
              </a:path>
            </a:pathLst>
          </a:cu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Isosceles Triangle 8"/>
          <p:cNvSpPr/>
          <p:nvPr/>
        </p:nvSpPr>
        <p:spPr>
          <a:xfrm>
            <a:off x="4699793" y="2203378"/>
            <a:ext cx="792088" cy="651717"/>
          </a:xfrm>
          <a:prstGeom prst="triangle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375757" y="1849525"/>
            <a:ext cx="0" cy="1368152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75757" y="3217677"/>
            <a:ext cx="0" cy="1314545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375757" y="3217677"/>
            <a:ext cx="1440160" cy="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935597" y="3217677"/>
            <a:ext cx="1440160" cy="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83669" y="1326305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/>
              <a:t>Analytical</a:t>
            </a:r>
          </a:p>
          <a:p>
            <a:pPr algn="ctr"/>
            <a:r>
              <a:rPr lang="en-AU" sz="1400" dirty="0" smtClean="0"/>
              <a:t>(Task Orientated)</a:t>
            </a:r>
            <a:endParaRPr lang="en-A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468198" y="456881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/>
              <a:t>Intuitive</a:t>
            </a:r>
          </a:p>
          <a:p>
            <a:pPr algn="ctr"/>
            <a:r>
              <a:rPr lang="en-AU" sz="1400" dirty="0" smtClean="0"/>
              <a:t>(People Orientated)</a:t>
            </a:r>
            <a:endParaRPr lang="en-AU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832687" y="2956067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/>
              <a:t>Listen</a:t>
            </a:r>
          </a:p>
          <a:p>
            <a:pPr algn="ctr"/>
            <a:r>
              <a:rPr lang="en-AU" sz="1400" dirty="0" smtClean="0"/>
              <a:t>(Introvert)</a:t>
            </a:r>
            <a:endParaRPr lang="en-AU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5815917" y="2956067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/>
              <a:t>Talk</a:t>
            </a:r>
          </a:p>
          <a:p>
            <a:pPr algn="ctr"/>
            <a:r>
              <a:rPr lang="en-AU" sz="1400" dirty="0" smtClean="0"/>
              <a:t>(Extrovert)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xmlns="" val="94085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077200" cy="1047750"/>
          </a:xfrm>
        </p:spPr>
        <p:txBody>
          <a:bodyPr anchor="b">
            <a:normAutofit/>
          </a:bodyPr>
          <a:lstStyle>
            <a:extLst/>
          </a:lstStyle>
          <a:p>
            <a:r>
              <a:rPr lang="en-US" dirty="0" smtClean="0"/>
              <a:t>How to know your CIRCLE customer</a:t>
            </a:r>
            <a:endParaRPr lang="en-US" sz="3200" dirty="0"/>
          </a:p>
        </p:txBody>
      </p:sp>
      <p:sp>
        <p:nvSpPr>
          <p:cNvPr id="7" name="Rectangle 2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8282880" cy="3531840"/>
          </a:xfrm>
        </p:spPr>
        <p:txBody>
          <a:bodyPr anchor="ctr">
            <a:normAutofit/>
          </a:bodyPr>
          <a:lstStyle>
            <a:extLst/>
          </a:lstStyle>
          <a:p>
            <a:pPr marL="274320" lvl="1"/>
            <a:r>
              <a:rPr lang="en-AU" altLang="x-none" dirty="0" smtClean="0"/>
              <a:t>Applies to your very first and every appointment</a:t>
            </a:r>
          </a:p>
          <a:p>
            <a:pPr marL="274320" lvl="1"/>
            <a:r>
              <a:rPr lang="en-AU" altLang="x-none" dirty="0" smtClean="0"/>
              <a:t>Does not mind if you arrive10 minutes early or late</a:t>
            </a:r>
          </a:p>
          <a:p>
            <a:pPr marL="274320" lvl="1"/>
            <a:r>
              <a:rPr lang="en-AU" altLang="x-none" dirty="0" smtClean="0"/>
              <a:t>Meet any place for 1 hour or more</a:t>
            </a:r>
            <a:endParaRPr lang="en-AU" altLang="x-none" dirty="0"/>
          </a:p>
        </p:txBody>
      </p:sp>
    </p:spTree>
    <p:extLst>
      <p:ext uri="{BB962C8B-B14F-4D97-AF65-F5344CB8AC3E}">
        <p14:creationId xmlns:p14="http://schemas.microsoft.com/office/powerpoint/2010/main" xmlns="" val="147713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077200" cy="1047750"/>
          </a:xfrm>
        </p:spPr>
        <p:txBody>
          <a:bodyPr anchor="b">
            <a:normAutofit/>
          </a:bodyPr>
          <a:lstStyle>
            <a:extLst/>
          </a:lstStyle>
          <a:p>
            <a:r>
              <a:rPr lang="en-US" dirty="0" smtClean="0"/>
              <a:t>How to know your SQUARE customer</a:t>
            </a:r>
            <a:endParaRPr lang="en-US" sz="3200" dirty="0"/>
          </a:p>
        </p:txBody>
      </p:sp>
      <p:sp>
        <p:nvSpPr>
          <p:cNvPr id="7" name="Rectangle 2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8282880" cy="3531840"/>
          </a:xfrm>
        </p:spPr>
        <p:txBody>
          <a:bodyPr anchor="ctr">
            <a:normAutofit/>
          </a:bodyPr>
          <a:lstStyle>
            <a:extLst/>
          </a:lstStyle>
          <a:p>
            <a:pPr marL="274320" lvl="1"/>
            <a:r>
              <a:rPr lang="en-AU" altLang="x-none" dirty="0" smtClean="0"/>
              <a:t>Always arrive on time</a:t>
            </a:r>
          </a:p>
          <a:p>
            <a:pPr marL="274320" lvl="1"/>
            <a:r>
              <a:rPr lang="en-AU" altLang="x-none" dirty="0" smtClean="0"/>
              <a:t>Always meet at their place</a:t>
            </a:r>
            <a:endParaRPr lang="en-AU" altLang="x-none" dirty="0"/>
          </a:p>
          <a:p>
            <a:pPr marL="274320" lvl="1"/>
            <a:r>
              <a:rPr lang="en-AU" altLang="x-none" dirty="0" smtClean="0"/>
              <a:t>Present facts and figures </a:t>
            </a:r>
          </a:p>
          <a:p>
            <a:pPr marL="274320" lvl="1"/>
            <a:r>
              <a:rPr lang="en-AU" altLang="x-none" dirty="0" smtClean="0"/>
              <a:t>No immediate decision at meeting usually</a:t>
            </a:r>
            <a:endParaRPr lang="en-AU" altLang="x-none" dirty="0"/>
          </a:p>
        </p:txBody>
      </p:sp>
    </p:spTree>
    <p:extLst>
      <p:ext uri="{BB962C8B-B14F-4D97-AF65-F5344CB8AC3E}">
        <p14:creationId xmlns:p14="http://schemas.microsoft.com/office/powerpoint/2010/main" xmlns="" val="427510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767</Words>
  <Application>Microsoft Office PowerPoint</Application>
  <PresentationFormat>On-screen Show (16:9)</PresentationFormat>
  <Paragraphs>169</Paragraphs>
  <Slides>25</Slides>
  <Notes>24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Widescreen Presentation</vt:lpstr>
      <vt:lpstr>Basic business building</vt:lpstr>
      <vt:lpstr>Personality Shapes</vt:lpstr>
      <vt:lpstr>Circles – Supporter - Amiable</vt:lpstr>
      <vt:lpstr>Squares - Analyst</vt:lpstr>
      <vt:lpstr>Squiggles</vt:lpstr>
      <vt:lpstr>Triangles – Controller - Driver</vt:lpstr>
      <vt:lpstr>Personality Shapes</vt:lpstr>
      <vt:lpstr>How to know your CIRCLE customer</vt:lpstr>
      <vt:lpstr>How to know your SQUARE customer</vt:lpstr>
      <vt:lpstr>How to know your SQUIGGLE customer</vt:lpstr>
      <vt:lpstr>How to know your TRIANGLE customer</vt:lpstr>
      <vt:lpstr>Slide 12</vt:lpstr>
      <vt:lpstr>dōTERRA Back Office Graphic Tree </vt:lpstr>
      <vt:lpstr>Why 100PV LRP?</vt:lpstr>
      <vt:lpstr>Why order LRP between 1 - 15?</vt:lpstr>
      <vt:lpstr>16 – 28 of the month?</vt:lpstr>
      <vt:lpstr>After 28 of the month?</vt:lpstr>
      <vt:lpstr>Changing your order!!!!!</vt:lpstr>
      <vt:lpstr>Where to from here?</vt:lpstr>
      <vt:lpstr>Starting to build?</vt:lpstr>
      <vt:lpstr>Where to from here?</vt:lpstr>
      <vt:lpstr>Convert your customers to LRP!</vt:lpstr>
      <vt:lpstr>Convert your customers to LRP!</vt:lpstr>
      <vt:lpstr>Wellness Consult</vt:lpstr>
      <vt:lpstr>Now what?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2014-11-13T03:18:32Z</dcterms:created>
  <dcterms:modified xsi:type="dcterms:W3CDTF">2021-10-31T21:40:41Z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